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6" r:id="rId1"/>
    <p:sldMasterId id="2147483717"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213">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DB028AD-D994-4EA8-9F4F-8D15B1BCB0EE}">
  <a:tblStyle styleId="{BDB028AD-D994-4EA8-9F4F-8D15B1BCB0E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213"/>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7"/>
        <p:cNvGrpSpPr/>
        <p:nvPr/>
      </p:nvGrpSpPr>
      <p:grpSpPr>
        <a:xfrm>
          <a:off x="0" y="0"/>
          <a:ext cx="0" cy="0"/>
          <a:chOff x="0" y="0"/>
          <a:chExt cx="0" cy="0"/>
        </a:xfrm>
      </p:grpSpPr>
      <p:sp>
        <p:nvSpPr>
          <p:cNvPr id="878" name="Google Shape;878;g104abf3b98a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9" name="Google Shape;879;g104abf3b98a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4abf3b98a_0_23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4abf3b98a_0_23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1"/>
        <p:cNvGrpSpPr/>
        <p:nvPr/>
      </p:nvGrpSpPr>
      <p:grpSpPr>
        <a:xfrm>
          <a:off x="0" y="0"/>
          <a:ext cx="0" cy="0"/>
          <a:chOff x="0" y="0"/>
          <a:chExt cx="0" cy="0"/>
        </a:xfrm>
      </p:grpSpPr>
      <p:sp>
        <p:nvSpPr>
          <p:cNvPr id="1002" name="Google Shape;1002;g104abf3b98a_0_2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 name="Google Shape;1003;g104abf3b98a_0_2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3"/>
        <p:cNvGrpSpPr/>
        <p:nvPr/>
      </p:nvGrpSpPr>
      <p:grpSpPr>
        <a:xfrm>
          <a:off x="0" y="0"/>
          <a:ext cx="0" cy="0"/>
          <a:chOff x="0" y="0"/>
          <a:chExt cx="0" cy="0"/>
        </a:xfrm>
      </p:grpSpPr>
      <p:sp>
        <p:nvSpPr>
          <p:cNvPr id="1024" name="Google Shape;1024;g104abf3b98a_0_24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5" name="Google Shape;1025;g104abf3b98a_0_24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9"/>
        <p:cNvGrpSpPr/>
        <p:nvPr/>
      </p:nvGrpSpPr>
      <p:grpSpPr>
        <a:xfrm>
          <a:off x="0" y="0"/>
          <a:ext cx="0" cy="0"/>
          <a:chOff x="0" y="0"/>
          <a:chExt cx="0" cy="0"/>
        </a:xfrm>
      </p:grpSpPr>
      <p:sp>
        <p:nvSpPr>
          <p:cNvPr id="1030" name="Google Shape;1030;g104abf3b98a_0_24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1" name="Google Shape;1031;g104abf3b98a_0_24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104abf3b98a_0_2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104abf3b98a_0_2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104abf3b98a_0_2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5" name="Google Shape;885;g104abf3b98a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104abf3b98a_0_2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104abf3b98a_0_2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104abf3b98a_0_22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104abf3b98a_0_2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4abf3b98a_0_2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04abf3b98a_0_2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0"/>
        <p:cNvGrpSpPr/>
        <p:nvPr/>
      </p:nvGrpSpPr>
      <p:grpSpPr>
        <a:xfrm>
          <a:off x="0" y="0"/>
          <a:ext cx="0" cy="0"/>
          <a:chOff x="0" y="0"/>
          <a:chExt cx="0" cy="0"/>
        </a:xfrm>
      </p:grpSpPr>
      <p:sp>
        <p:nvSpPr>
          <p:cNvPr id="941" name="Google Shape;941;g104abf3b98a_0_23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2" name="Google Shape;942;g104abf3b98a_0_2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104abf3b98a_0_2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3" name="Google Shape;963;g104abf3b98a_0_2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
        <p:cNvGrpSpPr/>
        <p:nvPr/>
      </p:nvGrpSpPr>
      <p:grpSpPr>
        <a:xfrm>
          <a:off x="0" y="0"/>
          <a:ext cx="0" cy="0"/>
          <a:chOff x="0" y="0"/>
          <a:chExt cx="0" cy="0"/>
        </a:xfrm>
      </p:grpSpPr>
      <p:sp>
        <p:nvSpPr>
          <p:cNvPr id="968" name="Google Shape;968;g104abf3b98a_0_2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9" name="Google Shape;969;g104abf3b98a_0_2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4abf3b98a_0_23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4abf3b98a_0_23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{BDB028AD-D994-4EA8-9F4F-8D15B1BCB0EE}</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{BDB028AD-D994-4EA8-9F4F-8D15B1BCB0EE}</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sp>
        <p:nvSpPr>
          <p:cNvPr id="624" name="Google Shape;624;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8" name="Google Shape;638;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5" name="Google Shape;645;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6" name="Google Shape;646;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8" name="Google Shape;668;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2" name="Google Shape;672;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3" name="Google Shape;673;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7" name="Google Shape;687;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1" name="Google Shape;691;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4" name="Google Shape;694;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9" name="Google Shape;719;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7" name="Google Shape;727;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9" name="Google Shape;729;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0" name="Google Shape;73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1" name="Google Shape;73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6" name="Google Shape;736;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1" name="Google Shape;741;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6" name="Google Shape;746;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1" name="Google Shape;751;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6" name="Google Shape;756;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1" name="Google Shape;761;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6" name="Google Shape;766;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9" name="Google Shape;769;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3" name="Google Shape;773;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4" name="Google Shape;774;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7" name="Google Shape;777;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5" name="Google Shape;785;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6" name="Google Shape;78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7" name="Google Shape;787;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5" name="Google Shape;795;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0" name="Google Shape;820;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1" name="Google Shape;821;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8" name="Google Shape;828;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4" name="Google Shape;83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7" name="Google Shape;83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0" name="Google Shape;840;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3" name="Google Shape;843;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4" name="Google Shape;844;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7" name="Google Shape;847;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0" name="Google Shape;850;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8" name="Google Shape;858;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1" name="Google Shape;861;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2" name="Google Shape;862;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3" name="Google Shape;863;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64" name="Google Shape;864;p69"/>
          <p:cNvGrpSpPr/>
          <p:nvPr/>
        </p:nvGrpSpPr>
        <p:grpSpPr>
          <a:xfrm>
            <a:off x="4167150" y="1202575"/>
            <a:ext cx="809700" cy="809700"/>
            <a:chOff x="1457325" y="1219200"/>
            <a:chExt cx="809700" cy="809700"/>
          </a:xfrm>
        </p:grpSpPr>
        <p:sp>
          <p:nvSpPr>
            <p:cNvPr id="865" name="Google Shape;865;p69"/>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69"/>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69"/>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68" name="Google Shape;868;p69"/>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1" name="Google Shape;871;p70"/>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2" name="Google Shape;872;p70"/>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3" name="Google Shape;873;p70"/>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74" name="Google Shape;874;p70"/>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75" name="Google Shape;875;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76" name="Google Shape;876;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theme" Target="../theme/theme2.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6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0"/>
        <p:cNvGrpSpPr/>
        <p:nvPr/>
      </p:nvGrpSpPr>
      <p:grpSpPr>
        <a:xfrm>
          <a:off x="0" y="0"/>
          <a:ext cx="0" cy="0"/>
          <a:chOff x="0" y="0"/>
          <a:chExt cx="0" cy="0"/>
        </a:xfrm>
      </p:grpSpPr>
      <p:sp>
        <p:nvSpPr>
          <p:cNvPr id="881" name="Google Shape;881;p71"/>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400"/>
              <a:t>Object-Relational Mapping (ORM)</a:t>
            </a:r>
            <a:endParaRPr sz="3400"/>
          </a:p>
        </p:txBody>
      </p:sp>
      <p:sp>
        <p:nvSpPr>
          <p:cNvPr id="882" name="Google Shape;882;p71"/>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99" name="Google Shape;999;p80"/>
          <p:cNvSpPr txBox="1">
            <a:spLocks noGrp="1"/>
          </p:cNvSpPr>
          <p:nvPr>
            <p:ph type="subTitle" idx="1"/>
          </p:nvPr>
        </p:nvSpPr>
        <p:spPr>
          <a:xfrm>
            <a:off x="0" y="791975"/>
            <a:ext cx="9187800" cy="22542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b="1">
                <a:highlight>
                  <a:srgbClr val="FFFF00"/>
                </a:highlight>
              </a:rPr>
              <a:t>Sequelize</a:t>
            </a:r>
            <a:r>
              <a:rPr lang="en"/>
              <a:t> is an object-relational mapper (ORM) that can be installed with npm.</a:t>
            </a:r>
            <a:endParaRPr/>
          </a:p>
        </p:txBody>
      </p:sp>
      <p:pic>
        <p:nvPicPr>
          <p:cNvPr id="1000" name="Google Shape;1000;p80"/>
          <p:cNvPicPr preferRelativeResize="0"/>
          <p:nvPr/>
        </p:nvPicPr>
        <p:blipFill>
          <a:blip r:embed="rId3">
            <a:alphaModFix/>
          </a:blip>
          <a:stretch>
            <a:fillRect/>
          </a:stretch>
        </p:blipFill>
        <p:spPr>
          <a:xfrm>
            <a:off x="3882850" y="2433725"/>
            <a:ext cx="1378300" cy="1593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sp>
        <p:nvSpPr>
          <p:cNvPr id="1005" name="Google Shape;1005;p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Sequelize provides the following benefits:</a:t>
            </a:r>
            <a:endParaRPr/>
          </a:p>
        </p:txBody>
      </p:sp>
      <p:sp>
        <p:nvSpPr>
          <p:cNvPr id="1006" name="Google Shape;1006;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07" name="Google Shape;1007;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Sequelize</a:t>
            </a:r>
            <a:endParaRPr/>
          </a:p>
        </p:txBody>
      </p:sp>
      <p:sp>
        <p:nvSpPr>
          <p:cNvPr id="1008" name="Google Shape;1008;p81"/>
          <p:cNvSpPr/>
          <p:nvPr/>
        </p:nvSpPr>
        <p:spPr>
          <a:xfrm>
            <a:off x="1362456" y="12240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Allows you to model your data as JavaScript classes. </a:t>
            </a:r>
            <a:endParaRPr sz="1600">
              <a:latin typeface="Roboto"/>
              <a:ea typeface="Roboto"/>
              <a:cs typeface="Roboto"/>
              <a:sym typeface="Roboto"/>
            </a:endParaRPr>
          </a:p>
        </p:txBody>
      </p:sp>
      <p:sp>
        <p:nvSpPr>
          <p:cNvPr id="1009" name="Google Shape;1009;p81"/>
          <p:cNvSpPr/>
          <p:nvPr/>
        </p:nvSpPr>
        <p:spPr>
          <a:xfrm>
            <a:off x="1352550" y="19263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Abstracts SQL queries to simpler object methods.</a:t>
            </a:r>
            <a:endParaRPr sz="1600">
              <a:latin typeface="Roboto"/>
              <a:ea typeface="Roboto"/>
              <a:cs typeface="Roboto"/>
              <a:sym typeface="Roboto"/>
            </a:endParaRPr>
          </a:p>
        </p:txBody>
      </p:sp>
      <p:sp>
        <p:nvSpPr>
          <p:cNvPr id="1010" name="Google Shape;1010;p81"/>
          <p:cNvSpPr/>
          <p:nvPr/>
        </p:nvSpPr>
        <p:spPr>
          <a:xfrm>
            <a:off x="1352550" y="26166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Provides built-in validation checks for securing data.</a:t>
            </a:r>
            <a:endParaRPr sz="1600">
              <a:latin typeface="Roboto"/>
              <a:ea typeface="Roboto"/>
              <a:cs typeface="Roboto"/>
              <a:sym typeface="Roboto"/>
            </a:endParaRPr>
          </a:p>
        </p:txBody>
      </p:sp>
      <p:sp>
        <p:nvSpPr>
          <p:cNvPr id="1011" name="Google Shape;1011;p81"/>
          <p:cNvSpPr/>
          <p:nvPr/>
        </p:nvSpPr>
        <p:spPr>
          <a:xfrm>
            <a:off x="1352550" y="33093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Makes it easier to visualize and join relational data.</a:t>
            </a:r>
            <a:endParaRPr sz="1600">
              <a:latin typeface="Roboto"/>
              <a:ea typeface="Roboto"/>
              <a:cs typeface="Roboto"/>
              <a:sym typeface="Roboto"/>
            </a:endParaRPr>
          </a:p>
        </p:txBody>
      </p:sp>
      <p:sp>
        <p:nvSpPr>
          <p:cNvPr id="1012" name="Google Shape;1012;p81"/>
          <p:cNvSpPr/>
          <p:nvPr/>
        </p:nvSpPr>
        <p:spPr>
          <a:xfrm>
            <a:off x="1364850" y="400210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And more!</a:t>
            </a:r>
            <a:endParaRPr sz="1600">
              <a:latin typeface="Roboto"/>
              <a:ea typeface="Roboto"/>
              <a:cs typeface="Roboto"/>
              <a:sym typeface="Roboto"/>
            </a:endParaRPr>
          </a:p>
        </p:txBody>
      </p:sp>
      <p:sp>
        <p:nvSpPr>
          <p:cNvPr id="1013" name="Google Shape;1013;p81"/>
          <p:cNvSpPr/>
          <p:nvPr/>
        </p:nvSpPr>
        <p:spPr>
          <a:xfrm>
            <a:off x="450683" y="12818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4" name="Google Shape;1014;p81"/>
          <p:cNvSpPr/>
          <p:nvPr/>
        </p:nvSpPr>
        <p:spPr>
          <a:xfrm rot="10800000" flipH="1">
            <a:off x="450683" y="15603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5" name="Google Shape;1015;p81"/>
          <p:cNvSpPr/>
          <p:nvPr/>
        </p:nvSpPr>
        <p:spPr>
          <a:xfrm>
            <a:off x="450683" y="19667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6" name="Google Shape;1016;p81"/>
          <p:cNvSpPr/>
          <p:nvPr/>
        </p:nvSpPr>
        <p:spPr>
          <a:xfrm rot="10800000" flipH="1">
            <a:off x="450683" y="22453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7" name="Google Shape;1017;p81"/>
          <p:cNvSpPr/>
          <p:nvPr/>
        </p:nvSpPr>
        <p:spPr>
          <a:xfrm>
            <a:off x="450683" y="26826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8" name="Google Shape;1018;p81"/>
          <p:cNvSpPr/>
          <p:nvPr/>
        </p:nvSpPr>
        <p:spPr>
          <a:xfrm rot="10800000" flipH="1">
            <a:off x="450683" y="29612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9" name="Google Shape;1019;p81"/>
          <p:cNvSpPr/>
          <p:nvPr/>
        </p:nvSpPr>
        <p:spPr>
          <a:xfrm>
            <a:off x="450683" y="33663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20" name="Google Shape;1020;p81"/>
          <p:cNvSpPr/>
          <p:nvPr/>
        </p:nvSpPr>
        <p:spPr>
          <a:xfrm rot="10800000" flipH="1">
            <a:off x="450683" y="36449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21" name="Google Shape;1021;p81"/>
          <p:cNvSpPr/>
          <p:nvPr/>
        </p:nvSpPr>
        <p:spPr>
          <a:xfrm>
            <a:off x="450683" y="40500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22" name="Google Shape;1022;p81"/>
          <p:cNvSpPr/>
          <p:nvPr/>
        </p:nvSpPr>
        <p:spPr>
          <a:xfrm rot="10800000" flipH="1">
            <a:off x="450683" y="43286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26"/>
        <p:cNvGrpSpPr/>
        <p:nvPr/>
      </p:nvGrpSpPr>
      <p:grpSpPr>
        <a:xfrm>
          <a:off x="0" y="0"/>
          <a:ext cx="0" cy="0"/>
          <a:chOff x="0" y="0"/>
          <a:chExt cx="0" cy="0"/>
        </a:xfrm>
      </p:grpSpPr>
      <p:sp>
        <p:nvSpPr>
          <p:cNvPr id="1027" name="Google Shape;1027;p8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How can we learn to use and</a:t>
            </a:r>
            <a:endParaRPr/>
          </a:p>
          <a:p>
            <a:pPr marL="0" lvl="0" indent="0" algn="l" rtl="0">
              <a:spcBef>
                <a:spcPts val="0"/>
              </a:spcBef>
              <a:spcAft>
                <a:spcPts val="0"/>
              </a:spcAft>
              <a:buNone/>
            </a:pPr>
            <a:r>
              <a:rPr lang="en"/>
              <a:t>implement Sequelize?</a:t>
            </a:r>
            <a:endParaRPr/>
          </a:p>
        </p:txBody>
      </p:sp>
      <p:sp>
        <p:nvSpPr>
          <p:cNvPr id="1028" name="Google Shape;1028;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32"/>
        <p:cNvGrpSpPr/>
        <p:nvPr/>
      </p:nvGrpSpPr>
      <p:grpSpPr>
        <a:xfrm>
          <a:off x="0" y="0"/>
          <a:ext cx="0" cy="0"/>
          <a:chOff x="0" y="0"/>
          <a:chExt cx="0" cy="0"/>
        </a:xfrm>
      </p:grpSpPr>
      <p:sp>
        <p:nvSpPr>
          <p:cNvPr id="1033" name="Google Shape;1033;p83"/>
          <p:cNvSpPr txBox="1">
            <a:spLocks noGrp="1"/>
          </p:cNvSpPr>
          <p:nvPr>
            <p:ph type="title"/>
          </p:nvPr>
        </p:nvSpPr>
        <p:spPr>
          <a:xfrm>
            <a:off x="25" y="274800"/>
            <a:ext cx="8520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Sequelize and other ORMs were created to make managing and using data easier, but they still come with a learning curve!</a:t>
            </a:r>
            <a:endParaRPr/>
          </a:p>
        </p:txBody>
      </p:sp>
      <p:sp>
        <p:nvSpPr>
          <p:cNvPr id="1034" name="Google Shape;1034;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0" name="Google Shape;1040;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to Learn Sequelize</a:t>
            </a:r>
            <a:endParaRPr/>
          </a:p>
        </p:txBody>
      </p:sp>
      <p:sp>
        <p:nvSpPr>
          <p:cNvPr id="1041" name="Google Shape;1041;p84"/>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try the following strategies to learn Sequelize:</a:t>
            </a:r>
            <a:endParaRPr/>
          </a:p>
        </p:txBody>
      </p:sp>
      <p:sp>
        <p:nvSpPr>
          <p:cNvPr id="1042" name="Google Shape;1042;p84"/>
          <p:cNvSpPr/>
          <p:nvPr/>
        </p:nvSpPr>
        <p:spPr>
          <a:xfrm>
            <a:off x="1362456" y="12240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Read the official documentation and practice with the provided examples.</a:t>
            </a:r>
            <a:endParaRPr sz="1600">
              <a:latin typeface="Roboto"/>
              <a:ea typeface="Roboto"/>
              <a:cs typeface="Roboto"/>
              <a:sym typeface="Roboto"/>
            </a:endParaRPr>
          </a:p>
        </p:txBody>
      </p:sp>
      <p:sp>
        <p:nvSpPr>
          <p:cNvPr id="1043" name="Google Shape;1043;p84"/>
          <p:cNvSpPr/>
          <p:nvPr/>
        </p:nvSpPr>
        <p:spPr>
          <a:xfrm>
            <a:off x="1352550" y="19263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Reverse-engineer finished code to see how something was accomplished.</a:t>
            </a:r>
            <a:endParaRPr sz="1600">
              <a:latin typeface="Roboto"/>
              <a:ea typeface="Roboto"/>
              <a:cs typeface="Roboto"/>
              <a:sym typeface="Roboto"/>
            </a:endParaRPr>
          </a:p>
        </p:txBody>
      </p:sp>
      <p:sp>
        <p:nvSpPr>
          <p:cNvPr id="1044" name="Google Shape;1044;p84"/>
          <p:cNvSpPr/>
          <p:nvPr/>
        </p:nvSpPr>
        <p:spPr>
          <a:xfrm>
            <a:off x="1352550" y="26166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1045" name="Google Shape;1045;p84"/>
          <p:cNvSpPr/>
          <p:nvPr/>
        </p:nvSpPr>
        <p:spPr>
          <a:xfrm>
            <a:off x="1352550" y="33093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Debug a broken app.</a:t>
            </a:r>
            <a:endParaRPr sz="1600">
              <a:latin typeface="Roboto"/>
              <a:ea typeface="Roboto"/>
              <a:cs typeface="Roboto"/>
              <a:sym typeface="Roboto"/>
            </a:endParaRPr>
          </a:p>
        </p:txBody>
      </p:sp>
      <p:sp>
        <p:nvSpPr>
          <p:cNvPr id="1046" name="Google Shape;1046;p84"/>
          <p:cNvSpPr/>
          <p:nvPr/>
        </p:nvSpPr>
        <p:spPr>
          <a:xfrm>
            <a:off x="1364850" y="400210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1047" name="Google Shape;1047;p84"/>
          <p:cNvSpPr/>
          <p:nvPr/>
        </p:nvSpPr>
        <p:spPr>
          <a:xfrm>
            <a:off x="450683" y="12818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48" name="Google Shape;1048;p84"/>
          <p:cNvSpPr/>
          <p:nvPr/>
        </p:nvSpPr>
        <p:spPr>
          <a:xfrm rot="10800000" flipH="1">
            <a:off x="450683" y="15603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49" name="Google Shape;1049;p84"/>
          <p:cNvSpPr/>
          <p:nvPr/>
        </p:nvSpPr>
        <p:spPr>
          <a:xfrm>
            <a:off x="450683" y="19667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50" name="Google Shape;1050;p84"/>
          <p:cNvSpPr/>
          <p:nvPr/>
        </p:nvSpPr>
        <p:spPr>
          <a:xfrm rot="10800000" flipH="1">
            <a:off x="450683" y="22453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51" name="Google Shape;1051;p84"/>
          <p:cNvSpPr/>
          <p:nvPr/>
        </p:nvSpPr>
        <p:spPr>
          <a:xfrm>
            <a:off x="450683" y="26826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52" name="Google Shape;1052;p84"/>
          <p:cNvSpPr/>
          <p:nvPr/>
        </p:nvSpPr>
        <p:spPr>
          <a:xfrm rot="10800000" flipH="1">
            <a:off x="450683" y="29612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53" name="Google Shape;1053;p84"/>
          <p:cNvSpPr/>
          <p:nvPr/>
        </p:nvSpPr>
        <p:spPr>
          <a:xfrm>
            <a:off x="450683" y="33663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54" name="Google Shape;1054;p84"/>
          <p:cNvSpPr/>
          <p:nvPr/>
        </p:nvSpPr>
        <p:spPr>
          <a:xfrm rot="10800000" flipH="1">
            <a:off x="450683" y="36449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55" name="Google Shape;1055;p84"/>
          <p:cNvSpPr/>
          <p:nvPr/>
        </p:nvSpPr>
        <p:spPr>
          <a:xfrm>
            <a:off x="450683" y="40500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56" name="Google Shape;1056;p84"/>
          <p:cNvSpPr/>
          <p:nvPr/>
        </p:nvSpPr>
        <p:spPr>
          <a:xfrm rot="10800000" flipH="1">
            <a:off x="450683" y="43286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7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are some of the challenges </a:t>
            </a:r>
            <a:br>
              <a:rPr lang="en"/>
            </a:br>
            <a:r>
              <a:rPr lang="en"/>
              <a:t>of using plain SQL in JavaScript?</a:t>
            </a:r>
            <a:endParaRPr/>
          </a:p>
        </p:txBody>
      </p:sp>
      <p:sp>
        <p:nvSpPr>
          <p:cNvPr id="888" name="Google Shape;888;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Challenges of SQL in JavaScript	</a:t>
            </a:r>
            <a:endParaRPr/>
          </a:p>
        </p:txBody>
      </p:sp>
      <p:sp>
        <p:nvSpPr>
          <p:cNvPr id="894" name="Google Shape;894;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95" name="Google Shape;895;p73"/>
          <p:cNvSpPr/>
          <p:nvPr/>
        </p:nvSpPr>
        <p:spPr>
          <a:xfrm>
            <a:off x="453220" y="9668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896" name="Google Shape;896;p73"/>
          <p:cNvSpPr/>
          <p:nvPr/>
        </p:nvSpPr>
        <p:spPr>
          <a:xfrm rot="10800000" flipH="1">
            <a:off x="453220" y="12453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897" name="Google Shape;897;p73"/>
          <p:cNvSpPr/>
          <p:nvPr/>
        </p:nvSpPr>
        <p:spPr>
          <a:xfrm>
            <a:off x="453233" y="17429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898" name="Google Shape;898;p73"/>
          <p:cNvSpPr/>
          <p:nvPr/>
        </p:nvSpPr>
        <p:spPr>
          <a:xfrm rot="10800000" flipH="1">
            <a:off x="453233" y="20214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899" name="Google Shape;899;p73"/>
          <p:cNvSpPr/>
          <p:nvPr/>
        </p:nvSpPr>
        <p:spPr>
          <a:xfrm>
            <a:off x="1352550" y="92162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It is prone to accidental syntax errors.</a:t>
            </a:r>
            <a:endParaRPr sz="1600">
              <a:latin typeface="Roboto"/>
              <a:ea typeface="Roboto"/>
              <a:cs typeface="Roboto"/>
              <a:sym typeface="Roboto"/>
            </a:endParaRPr>
          </a:p>
        </p:txBody>
      </p:sp>
      <p:sp>
        <p:nvSpPr>
          <p:cNvPr id="900" name="Google Shape;900;p73"/>
          <p:cNvSpPr/>
          <p:nvPr/>
        </p:nvSpPr>
        <p:spPr>
          <a:xfrm>
            <a:off x="1352550" y="16977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Complicated queries can be hard to follow.</a:t>
            </a:r>
            <a:endParaRPr sz="1600">
              <a:latin typeface="Roboto"/>
              <a:ea typeface="Roboto"/>
              <a:cs typeface="Roboto"/>
              <a:sym typeface="Roboto"/>
            </a:endParaRPr>
          </a:p>
        </p:txBody>
      </p:sp>
      <p:sp>
        <p:nvSpPr>
          <p:cNvPr id="901" name="Google Shape;901;p73"/>
          <p:cNvSpPr/>
          <p:nvPr/>
        </p:nvSpPr>
        <p:spPr>
          <a:xfrm>
            <a:off x="1352550" y="24642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It requires extra work to validate and secure data.</a:t>
            </a:r>
            <a:endParaRPr sz="1600">
              <a:latin typeface="Roboto"/>
              <a:ea typeface="Roboto"/>
              <a:cs typeface="Roboto"/>
              <a:sym typeface="Roboto"/>
            </a:endParaRPr>
          </a:p>
        </p:txBody>
      </p:sp>
      <p:sp>
        <p:nvSpPr>
          <p:cNvPr id="902" name="Google Shape;902;p73"/>
          <p:cNvSpPr/>
          <p:nvPr/>
        </p:nvSpPr>
        <p:spPr>
          <a:xfrm>
            <a:off x="1352550" y="32331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Similar routes can lead to repetitive queries being written.</a:t>
            </a:r>
            <a:endParaRPr sz="1600">
              <a:latin typeface="Roboto"/>
              <a:ea typeface="Roboto"/>
              <a:cs typeface="Roboto"/>
              <a:sym typeface="Roboto"/>
            </a:endParaRPr>
          </a:p>
        </p:txBody>
      </p:sp>
      <p:sp>
        <p:nvSpPr>
          <p:cNvPr id="903" name="Google Shape;903;p73"/>
          <p:cNvSpPr/>
          <p:nvPr/>
        </p:nvSpPr>
        <p:spPr>
          <a:xfrm>
            <a:off x="453233" y="25189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04" name="Google Shape;904;p73"/>
          <p:cNvSpPr/>
          <p:nvPr/>
        </p:nvSpPr>
        <p:spPr>
          <a:xfrm rot="10800000" flipH="1">
            <a:off x="453233" y="27975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05" name="Google Shape;905;p73"/>
          <p:cNvSpPr/>
          <p:nvPr/>
        </p:nvSpPr>
        <p:spPr>
          <a:xfrm>
            <a:off x="453233" y="32664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06" name="Google Shape;906;p73"/>
          <p:cNvSpPr/>
          <p:nvPr/>
        </p:nvSpPr>
        <p:spPr>
          <a:xfrm rot="10800000" flipH="1">
            <a:off x="453233" y="35449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07" name="Google Shape;907;p73"/>
          <p:cNvSpPr/>
          <p:nvPr/>
        </p:nvSpPr>
        <p:spPr>
          <a:xfrm>
            <a:off x="1352550" y="39839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Data relationships aren’t obvious just by looking at the code.</a:t>
            </a:r>
            <a:endParaRPr sz="1600">
              <a:latin typeface="Roboto"/>
              <a:ea typeface="Roboto"/>
              <a:cs typeface="Roboto"/>
              <a:sym typeface="Roboto"/>
            </a:endParaRPr>
          </a:p>
        </p:txBody>
      </p:sp>
      <p:sp>
        <p:nvSpPr>
          <p:cNvPr id="908" name="Google Shape;908;p73"/>
          <p:cNvSpPr/>
          <p:nvPr/>
        </p:nvSpPr>
        <p:spPr>
          <a:xfrm>
            <a:off x="453233" y="4017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09" name="Google Shape;909;p73"/>
          <p:cNvSpPr/>
          <p:nvPr/>
        </p:nvSpPr>
        <p:spPr>
          <a:xfrm rot="10800000" flipH="1">
            <a:off x="453233" y="4295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7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object-oriented programming? </a:t>
            </a:r>
            <a:endParaRPr/>
          </a:p>
        </p:txBody>
      </p:sp>
      <p:sp>
        <p:nvSpPr>
          <p:cNvPr id="915" name="Google Shape;915;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sp>
        <p:nvSpPr>
          <p:cNvPr id="920" name="Google Shape;920;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Object-Oriented Programming	</a:t>
            </a:r>
            <a:endParaRPr/>
          </a:p>
        </p:txBody>
      </p:sp>
      <p:sp>
        <p:nvSpPr>
          <p:cNvPr id="921" name="Google Shape;921;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22" name="Google Shape;922;p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Object-oriented programming is a programming paradigm based on the concept of "objects", which can contain data and code: data in the form of fields, and code, in the form of procedures. </a:t>
            </a:r>
            <a:endParaRPr/>
          </a:p>
        </p:txBody>
      </p:sp>
      <p:sp>
        <p:nvSpPr>
          <p:cNvPr id="923" name="Google Shape;923;p75"/>
          <p:cNvSpPr/>
          <p:nvPr/>
        </p:nvSpPr>
        <p:spPr>
          <a:xfrm>
            <a:off x="4332975" y="2425875"/>
            <a:ext cx="774600" cy="774600"/>
          </a:xfrm>
          <a:prstGeom prst="rect">
            <a:avLst/>
          </a:prstGeom>
          <a:solidFill>
            <a:srgbClr val="04346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700">
                <a:solidFill>
                  <a:srgbClr val="FFFFFF"/>
                </a:solidFill>
                <a:latin typeface="Roboto Medium"/>
                <a:ea typeface="Roboto Medium"/>
                <a:cs typeface="Roboto Medium"/>
                <a:sym typeface="Roboto Medium"/>
              </a:rPr>
              <a:t>ORM</a:t>
            </a:r>
            <a:endParaRPr sz="1700">
              <a:solidFill>
                <a:srgbClr val="FFFFFF"/>
              </a:solidFill>
              <a:latin typeface="Roboto Medium"/>
              <a:ea typeface="Roboto Medium"/>
              <a:cs typeface="Roboto Medium"/>
              <a:sym typeface="Roboto Medium"/>
            </a:endParaRPr>
          </a:p>
        </p:txBody>
      </p:sp>
      <p:sp>
        <p:nvSpPr>
          <p:cNvPr id="924" name="Google Shape;924;p75"/>
          <p:cNvSpPr txBox="1"/>
          <p:nvPr/>
        </p:nvSpPr>
        <p:spPr>
          <a:xfrm>
            <a:off x="846600" y="1925425"/>
            <a:ext cx="184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43461"/>
                </a:solidFill>
                <a:latin typeface="Roboto Medium"/>
                <a:ea typeface="Roboto Medium"/>
                <a:cs typeface="Roboto Medium"/>
                <a:sym typeface="Roboto Medium"/>
              </a:rPr>
              <a:t>Data model</a:t>
            </a:r>
            <a:endParaRPr>
              <a:solidFill>
                <a:srgbClr val="043461"/>
              </a:solidFill>
              <a:latin typeface="Roboto Medium"/>
              <a:ea typeface="Roboto Medium"/>
              <a:cs typeface="Roboto Medium"/>
              <a:sym typeface="Roboto Medium"/>
            </a:endParaRPr>
          </a:p>
        </p:txBody>
      </p:sp>
      <p:grpSp>
        <p:nvGrpSpPr>
          <p:cNvPr id="925" name="Google Shape;925;p75"/>
          <p:cNvGrpSpPr/>
          <p:nvPr/>
        </p:nvGrpSpPr>
        <p:grpSpPr>
          <a:xfrm>
            <a:off x="6456000" y="1925425"/>
            <a:ext cx="1841400" cy="2342025"/>
            <a:chOff x="846113" y="1942725"/>
            <a:chExt cx="1841400" cy="2342025"/>
          </a:xfrm>
        </p:grpSpPr>
        <p:sp>
          <p:nvSpPr>
            <p:cNvPr id="926" name="Google Shape;926;p75"/>
            <p:cNvSpPr/>
            <p:nvPr/>
          </p:nvSpPr>
          <p:spPr>
            <a:xfrm>
              <a:off x="1411838" y="2408463"/>
              <a:ext cx="774600" cy="774600"/>
            </a:xfrm>
            <a:prstGeom prst="ellipse">
              <a:avLst/>
            </a:prstGeom>
            <a:solidFill>
              <a:srgbClr val="04346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Class</a:t>
              </a:r>
              <a:endParaRPr sz="1200">
                <a:solidFill>
                  <a:srgbClr val="FFFFFF"/>
                </a:solidFill>
                <a:latin typeface="Roboto Medium"/>
                <a:ea typeface="Roboto Medium"/>
                <a:cs typeface="Roboto Medium"/>
                <a:sym typeface="Roboto Medium"/>
              </a:endParaRPr>
            </a:p>
          </p:txBody>
        </p:sp>
        <p:sp>
          <p:nvSpPr>
            <p:cNvPr id="927" name="Google Shape;927;p75"/>
            <p:cNvSpPr/>
            <p:nvPr/>
          </p:nvSpPr>
          <p:spPr>
            <a:xfrm>
              <a:off x="915738" y="3510150"/>
              <a:ext cx="774600" cy="774600"/>
            </a:xfrm>
            <a:prstGeom prst="ellipse">
              <a:avLst/>
            </a:prstGeom>
            <a:solidFill>
              <a:srgbClr val="1475D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Class 1</a:t>
              </a:r>
              <a:endParaRPr sz="1200">
                <a:solidFill>
                  <a:srgbClr val="FFFFFF"/>
                </a:solidFill>
                <a:latin typeface="Roboto Medium"/>
                <a:ea typeface="Roboto Medium"/>
                <a:cs typeface="Roboto Medium"/>
                <a:sym typeface="Roboto Medium"/>
              </a:endParaRPr>
            </a:p>
          </p:txBody>
        </p:sp>
        <p:sp>
          <p:nvSpPr>
            <p:cNvPr id="928" name="Google Shape;928;p75"/>
            <p:cNvSpPr/>
            <p:nvPr/>
          </p:nvSpPr>
          <p:spPr>
            <a:xfrm>
              <a:off x="1912913" y="3507363"/>
              <a:ext cx="774600" cy="774600"/>
            </a:xfrm>
            <a:prstGeom prst="ellipse">
              <a:avLst/>
            </a:prstGeom>
            <a:solidFill>
              <a:srgbClr val="1475D4"/>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Roboto Medium"/>
                  <a:ea typeface="Roboto Medium"/>
                  <a:cs typeface="Roboto Medium"/>
                  <a:sym typeface="Roboto Medium"/>
                </a:rPr>
                <a:t>Class 2</a:t>
              </a:r>
              <a:endParaRPr sz="1200">
                <a:solidFill>
                  <a:srgbClr val="FFFFFF"/>
                </a:solidFill>
                <a:latin typeface="Roboto Medium"/>
                <a:ea typeface="Roboto Medium"/>
                <a:cs typeface="Roboto Medium"/>
                <a:sym typeface="Roboto Medium"/>
              </a:endParaRPr>
            </a:p>
          </p:txBody>
        </p:sp>
        <p:sp>
          <p:nvSpPr>
            <p:cNvPr id="929" name="Google Shape;929;p75"/>
            <p:cNvSpPr txBox="1"/>
            <p:nvPr/>
          </p:nvSpPr>
          <p:spPr>
            <a:xfrm>
              <a:off x="846113" y="1942725"/>
              <a:ext cx="1841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043461"/>
                  </a:solidFill>
                  <a:latin typeface="Roboto Medium"/>
                  <a:ea typeface="Roboto Medium"/>
                  <a:cs typeface="Roboto Medium"/>
                  <a:sym typeface="Roboto Medium"/>
                </a:rPr>
                <a:t>Object model</a:t>
              </a:r>
              <a:endParaRPr>
                <a:solidFill>
                  <a:srgbClr val="043461"/>
                </a:solidFill>
                <a:latin typeface="Roboto Medium"/>
                <a:ea typeface="Roboto Medium"/>
                <a:cs typeface="Roboto Medium"/>
                <a:sym typeface="Roboto Medium"/>
              </a:endParaRPr>
            </a:p>
          </p:txBody>
        </p:sp>
        <p:cxnSp>
          <p:nvCxnSpPr>
            <p:cNvPr id="930" name="Google Shape;930;p75"/>
            <p:cNvCxnSpPr/>
            <p:nvPr/>
          </p:nvCxnSpPr>
          <p:spPr>
            <a:xfrm flipH="1">
              <a:off x="1372013" y="3028475"/>
              <a:ext cx="248700" cy="430800"/>
            </a:xfrm>
            <a:prstGeom prst="straightConnector1">
              <a:avLst/>
            </a:prstGeom>
            <a:noFill/>
            <a:ln w="9525" cap="flat" cmpd="sng">
              <a:solidFill>
                <a:srgbClr val="043461"/>
              </a:solidFill>
              <a:prstDash val="solid"/>
              <a:round/>
              <a:headEnd type="none" w="med" len="med"/>
              <a:tailEnd type="stealth" w="med" len="med"/>
            </a:ln>
          </p:spPr>
        </p:cxnSp>
        <p:cxnSp>
          <p:nvCxnSpPr>
            <p:cNvPr id="931" name="Google Shape;931;p75"/>
            <p:cNvCxnSpPr/>
            <p:nvPr/>
          </p:nvCxnSpPr>
          <p:spPr>
            <a:xfrm>
              <a:off x="1937738" y="3028475"/>
              <a:ext cx="248700" cy="430800"/>
            </a:xfrm>
            <a:prstGeom prst="straightConnector1">
              <a:avLst/>
            </a:prstGeom>
            <a:noFill/>
            <a:ln w="9525" cap="flat" cmpd="sng">
              <a:solidFill>
                <a:srgbClr val="043461"/>
              </a:solidFill>
              <a:prstDash val="solid"/>
              <a:round/>
              <a:headEnd type="none" w="med" len="med"/>
              <a:tailEnd type="stealth" w="med" len="med"/>
            </a:ln>
          </p:spPr>
        </p:cxnSp>
      </p:grpSp>
      <p:pic>
        <p:nvPicPr>
          <p:cNvPr id="932" name="Google Shape;932;p75"/>
          <p:cNvPicPr preferRelativeResize="0"/>
          <p:nvPr/>
        </p:nvPicPr>
        <p:blipFill>
          <a:blip r:embed="rId3">
            <a:alphaModFix/>
          </a:blip>
          <a:stretch>
            <a:fillRect/>
          </a:stretch>
        </p:blipFill>
        <p:spPr>
          <a:xfrm>
            <a:off x="938100" y="2266251"/>
            <a:ext cx="874345" cy="1195650"/>
          </a:xfrm>
          <a:prstGeom prst="rect">
            <a:avLst/>
          </a:prstGeom>
          <a:noFill/>
          <a:ln>
            <a:noFill/>
          </a:ln>
        </p:spPr>
      </p:pic>
      <p:sp>
        <p:nvSpPr>
          <p:cNvPr id="933" name="Google Shape;933;p75"/>
          <p:cNvSpPr/>
          <p:nvPr/>
        </p:nvSpPr>
        <p:spPr>
          <a:xfrm>
            <a:off x="1351375" y="2770201"/>
            <a:ext cx="1261800" cy="1261800"/>
          </a:xfrm>
          <a:prstGeom prst="ellipse">
            <a:avLst/>
          </a:prstGeom>
          <a:solidFill>
            <a:srgbClr val="EBEDF0"/>
          </a:solidFill>
          <a:ln>
            <a:noFill/>
          </a:ln>
        </p:spPr>
        <p:txBody>
          <a:bodyPr spcFirstLastPara="1" wrap="square" lIns="0" tIns="0" rIns="0" bIns="0" anchor="t" anchorCtr="0">
            <a:noAutofit/>
          </a:bodyPr>
          <a:lstStyle/>
          <a:p>
            <a:pPr marL="0" lvl="0" indent="0" algn="ctr" rtl="0">
              <a:spcBef>
                <a:spcPts val="0"/>
              </a:spcBef>
              <a:spcAft>
                <a:spcPts val="0"/>
              </a:spcAft>
              <a:buClr>
                <a:schemeClr val="dk1"/>
              </a:buClr>
              <a:buSzPts val="1100"/>
              <a:buFont typeface="Arial"/>
              <a:buNone/>
            </a:pPr>
            <a:r>
              <a:rPr lang="en" sz="1200">
                <a:solidFill>
                  <a:srgbClr val="043461"/>
                </a:solidFill>
                <a:latin typeface="Roboto Medium"/>
                <a:ea typeface="Roboto Medium"/>
                <a:cs typeface="Roboto Medium"/>
                <a:sym typeface="Roboto Medium"/>
              </a:rPr>
              <a:t>Tables</a:t>
            </a:r>
            <a:endParaRPr sz="1200">
              <a:solidFill>
                <a:srgbClr val="043461"/>
              </a:solidFill>
              <a:latin typeface="Roboto Medium"/>
              <a:ea typeface="Roboto Medium"/>
              <a:cs typeface="Roboto Medium"/>
              <a:sym typeface="Roboto Medium"/>
            </a:endParaRPr>
          </a:p>
        </p:txBody>
      </p:sp>
      <p:graphicFrame>
        <p:nvGraphicFramePr>
          <p:cNvPr id="934" name="Google Shape;934;p75"/>
          <p:cNvGraphicFramePr/>
          <p:nvPr/>
        </p:nvGraphicFramePr>
        <p:xfrm>
          <a:off x="1485575" y="3218700"/>
          <a:ext cx="3000000" cy="3000000"/>
        </p:xfrm>
        <a:graphic>
          <a:graphicData uri="http://schemas.openxmlformats.org/drawingml/2006/table">
            <a:tbl>
              <a:tblPr>
                <a:noFill/>
                <a:tableStyleId>{BDB028AD-D994-4EA8-9F4F-8D15B1BCB0EE}</a:tableStyleId>
              </a:tblPr>
              <a:tblGrid>
                <a:gridCol w="258200">
                  <a:extLst>
                    <a:ext uri="{9D8B030D-6E8A-4147-A177-3AD203B41FA5}">
                      <a16:colId xmlns:a16="http://schemas.microsoft.com/office/drawing/2014/main" val="20000"/>
                    </a:ext>
                  </a:extLst>
                </a:gridCol>
                <a:gridCol w="258200">
                  <a:extLst>
                    <a:ext uri="{9D8B030D-6E8A-4147-A177-3AD203B41FA5}">
                      <a16:colId xmlns:a16="http://schemas.microsoft.com/office/drawing/2014/main" val="20001"/>
                    </a:ext>
                  </a:extLst>
                </a:gridCol>
                <a:gridCol w="258200">
                  <a:extLst>
                    <a:ext uri="{9D8B030D-6E8A-4147-A177-3AD203B41FA5}">
                      <a16:colId xmlns:a16="http://schemas.microsoft.com/office/drawing/2014/main" val="20002"/>
                    </a:ext>
                  </a:extLst>
                </a:gridCol>
              </a:tblGrid>
              <a:tr h="121600">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043461"/>
                    </a:solidFill>
                  </a:tcPr>
                </a:tc>
                <a:extLst>
                  <a:ext uri="{0D108BD9-81ED-4DB2-BD59-A6C34878D82A}">
                    <a16:rowId xmlns:a16="http://schemas.microsoft.com/office/drawing/2014/main" val="10000"/>
                  </a:ext>
                </a:extLst>
              </a:tr>
              <a:tr h="121600">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21600">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graphicFrame>
        <p:nvGraphicFramePr>
          <p:cNvPr id="935" name="Google Shape;935;p75"/>
          <p:cNvGraphicFramePr/>
          <p:nvPr/>
        </p:nvGraphicFramePr>
        <p:xfrm>
          <a:off x="1646675" y="3401825"/>
          <a:ext cx="3000000" cy="3000000"/>
        </p:xfrm>
        <a:graphic>
          <a:graphicData uri="http://schemas.openxmlformats.org/drawingml/2006/table">
            <a:tbl>
              <a:tblPr>
                <a:noFill/>
                <a:tableStyleId>{BDB028AD-D994-4EA8-9F4F-8D15B1BCB0EE}</a:tableStyleId>
              </a:tblPr>
              <a:tblGrid>
                <a:gridCol w="258200">
                  <a:extLst>
                    <a:ext uri="{9D8B030D-6E8A-4147-A177-3AD203B41FA5}">
                      <a16:colId xmlns:a16="http://schemas.microsoft.com/office/drawing/2014/main" val="20000"/>
                    </a:ext>
                  </a:extLst>
                </a:gridCol>
                <a:gridCol w="258200">
                  <a:extLst>
                    <a:ext uri="{9D8B030D-6E8A-4147-A177-3AD203B41FA5}">
                      <a16:colId xmlns:a16="http://schemas.microsoft.com/office/drawing/2014/main" val="20001"/>
                    </a:ext>
                  </a:extLst>
                </a:gridCol>
                <a:gridCol w="258200">
                  <a:extLst>
                    <a:ext uri="{9D8B030D-6E8A-4147-A177-3AD203B41FA5}">
                      <a16:colId xmlns:a16="http://schemas.microsoft.com/office/drawing/2014/main" val="20002"/>
                    </a:ext>
                  </a:extLst>
                </a:gridCol>
              </a:tblGrid>
              <a:tr h="121600">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043461"/>
                    </a:solidFill>
                  </a:tcPr>
                </a:tc>
                <a:extLst>
                  <a:ext uri="{0D108BD9-81ED-4DB2-BD59-A6C34878D82A}">
                    <a16:rowId xmlns:a16="http://schemas.microsoft.com/office/drawing/2014/main" val="10000"/>
                  </a:ext>
                </a:extLst>
              </a:tr>
              <a:tr h="121600">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21600">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00"/>
                    </a:p>
                  </a:txBody>
                  <a:tcPr marL="0" marR="0" marT="0" marB="0">
                    <a:lnL w="9525" cap="flat" cmpd="sng">
                      <a:solidFill>
                        <a:srgbClr val="1475D4"/>
                      </a:solidFill>
                      <a:prstDash val="solid"/>
                      <a:round/>
                      <a:headEnd type="none" w="sm" len="sm"/>
                      <a:tailEnd type="none" w="sm" len="sm"/>
                    </a:lnL>
                    <a:lnR w="9525" cap="flat" cmpd="sng">
                      <a:solidFill>
                        <a:srgbClr val="1475D4"/>
                      </a:solidFill>
                      <a:prstDash val="solid"/>
                      <a:round/>
                      <a:headEnd type="none" w="sm" len="sm"/>
                      <a:tailEnd type="none" w="sm" len="sm"/>
                    </a:lnR>
                    <a:lnT w="9525" cap="flat" cmpd="sng">
                      <a:solidFill>
                        <a:srgbClr val="1475D4"/>
                      </a:solidFill>
                      <a:prstDash val="solid"/>
                      <a:round/>
                      <a:headEnd type="none" w="sm" len="sm"/>
                      <a:tailEnd type="none" w="sm" len="sm"/>
                    </a:lnT>
                    <a:lnB w="9525" cap="flat" cmpd="sng">
                      <a:solidFill>
                        <a:srgbClr val="1475D4"/>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cxnSp>
        <p:nvCxnSpPr>
          <p:cNvPr id="936" name="Google Shape;936;p75"/>
          <p:cNvCxnSpPr/>
          <p:nvPr/>
        </p:nvCxnSpPr>
        <p:spPr>
          <a:xfrm rot="10800000">
            <a:off x="2703663" y="2712663"/>
            <a:ext cx="1449900" cy="0"/>
          </a:xfrm>
          <a:prstGeom prst="straightConnector1">
            <a:avLst/>
          </a:prstGeom>
          <a:noFill/>
          <a:ln w="9525" cap="flat" cmpd="sng">
            <a:solidFill>
              <a:srgbClr val="043461"/>
            </a:solidFill>
            <a:prstDash val="solid"/>
            <a:round/>
            <a:headEnd type="stealth" w="med" len="med"/>
            <a:tailEnd type="none" w="med" len="med"/>
          </a:ln>
        </p:spPr>
      </p:cxnSp>
      <p:cxnSp>
        <p:nvCxnSpPr>
          <p:cNvPr id="937" name="Google Shape;937;p75"/>
          <p:cNvCxnSpPr/>
          <p:nvPr/>
        </p:nvCxnSpPr>
        <p:spPr>
          <a:xfrm rot="10800000">
            <a:off x="2703663" y="2878888"/>
            <a:ext cx="1449900" cy="0"/>
          </a:xfrm>
          <a:prstGeom prst="straightConnector1">
            <a:avLst/>
          </a:prstGeom>
          <a:noFill/>
          <a:ln w="9525" cap="flat" cmpd="sng">
            <a:solidFill>
              <a:srgbClr val="043461"/>
            </a:solidFill>
            <a:prstDash val="solid"/>
            <a:round/>
            <a:headEnd type="none" w="med" len="med"/>
            <a:tailEnd type="stealth" w="med" len="med"/>
          </a:ln>
        </p:spPr>
      </p:cxnSp>
      <p:cxnSp>
        <p:nvCxnSpPr>
          <p:cNvPr id="938" name="Google Shape;938;p75"/>
          <p:cNvCxnSpPr/>
          <p:nvPr/>
        </p:nvCxnSpPr>
        <p:spPr>
          <a:xfrm rot="10800000">
            <a:off x="5285588" y="2712663"/>
            <a:ext cx="1449900" cy="0"/>
          </a:xfrm>
          <a:prstGeom prst="straightConnector1">
            <a:avLst/>
          </a:prstGeom>
          <a:noFill/>
          <a:ln w="9525" cap="flat" cmpd="sng">
            <a:solidFill>
              <a:srgbClr val="043461"/>
            </a:solidFill>
            <a:prstDash val="solid"/>
            <a:round/>
            <a:headEnd type="stealth" w="med" len="med"/>
            <a:tailEnd type="none" w="med" len="med"/>
          </a:ln>
        </p:spPr>
      </p:cxnSp>
      <p:cxnSp>
        <p:nvCxnSpPr>
          <p:cNvPr id="939" name="Google Shape;939;p75"/>
          <p:cNvCxnSpPr/>
          <p:nvPr/>
        </p:nvCxnSpPr>
        <p:spPr>
          <a:xfrm rot="10800000">
            <a:off x="5285588" y="2878888"/>
            <a:ext cx="1449900" cy="0"/>
          </a:xfrm>
          <a:prstGeom prst="straightConnector1">
            <a:avLst/>
          </a:prstGeom>
          <a:noFill/>
          <a:ln w="9525" cap="flat" cmpd="sng">
            <a:solidFill>
              <a:srgbClr val="043461"/>
            </a:solidFill>
            <a:prstDash val="solid"/>
            <a:round/>
            <a:headEnd type="none" w="med" len="med"/>
            <a:tailEnd type="stealth"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3"/>
        <p:cNvGrpSpPr/>
        <p:nvPr/>
      </p:nvGrpSpPr>
      <p:grpSpPr>
        <a:xfrm>
          <a:off x="0" y="0"/>
          <a:ext cx="0" cy="0"/>
          <a:chOff x="0" y="0"/>
          <a:chExt cx="0" cy="0"/>
        </a:xfrm>
      </p:grpSpPr>
      <p:sp>
        <p:nvSpPr>
          <p:cNvPr id="944" name="Google Shape;944;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Object-Oriented Programming	</a:t>
            </a:r>
            <a:endParaRPr/>
          </a:p>
        </p:txBody>
      </p:sp>
      <p:sp>
        <p:nvSpPr>
          <p:cNvPr id="945" name="Google Shape;945;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46" name="Google Shape;946;p76"/>
          <p:cNvSpPr/>
          <p:nvPr/>
        </p:nvSpPr>
        <p:spPr>
          <a:xfrm flipH="1">
            <a:off x="724275" y="18615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6"/>
          <p:cNvSpPr txBox="1">
            <a:spLocks noGrp="1"/>
          </p:cNvSpPr>
          <p:nvPr>
            <p:ph type="subTitle" idx="1"/>
          </p:nvPr>
        </p:nvSpPr>
        <p:spPr>
          <a:xfrm>
            <a:off x="724275" y="1861625"/>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Code is organized using objects instead of functions.</a:t>
            </a:r>
            <a:endParaRPr sz="1800">
              <a:latin typeface="Roboto"/>
              <a:ea typeface="Roboto"/>
              <a:cs typeface="Roboto"/>
              <a:sym typeface="Roboto"/>
            </a:endParaRPr>
          </a:p>
        </p:txBody>
      </p:sp>
      <p:grpSp>
        <p:nvGrpSpPr>
          <p:cNvPr id="948" name="Google Shape;948;p76"/>
          <p:cNvGrpSpPr/>
          <p:nvPr/>
        </p:nvGrpSpPr>
        <p:grpSpPr>
          <a:xfrm>
            <a:off x="457181" y="1268903"/>
            <a:ext cx="533372" cy="533480"/>
            <a:chOff x="457200" y="1378813"/>
            <a:chExt cx="695400" cy="695450"/>
          </a:xfrm>
        </p:grpSpPr>
        <p:sp>
          <p:nvSpPr>
            <p:cNvPr id="949" name="Google Shape;949;p76"/>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50" name="Google Shape;950;p76"/>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 name="Google Shape;951;p76"/>
          <p:cNvGrpSpPr/>
          <p:nvPr/>
        </p:nvGrpSpPr>
        <p:grpSpPr>
          <a:xfrm>
            <a:off x="3228956" y="1268903"/>
            <a:ext cx="533372" cy="533480"/>
            <a:chOff x="457200" y="1378813"/>
            <a:chExt cx="695400" cy="695450"/>
          </a:xfrm>
        </p:grpSpPr>
        <p:sp>
          <p:nvSpPr>
            <p:cNvPr id="952" name="Google Shape;952;p76"/>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53" name="Google Shape;953;p76"/>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954" name="Google Shape;954;p76"/>
          <p:cNvSpPr/>
          <p:nvPr/>
        </p:nvSpPr>
        <p:spPr>
          <a:xfrm flipH="1">
            <a:off x="3496050" y="18615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6"/>
          <p:cNvSpPr txBox="1">
            <a:spLocks noGrp="1"/>
          </p:cNvSpPr>
          <p:nvPr>
            <p:ph type="subTitle" idx="2"/>
          </p:nvPr>
        </p:nvSpPr>
        <p:spPr>
          <a:xfrm>
            <a:off x="3496050" y="18616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800">
                <a:latin typeface="Roboto"/>
                <a:ea typeface="Roboto"/>
                <a:cs typeface="Roboto"/>
                <a:sym typeface="Roboto"/>
              </a:rPr>
              <a:t>Objects can inherit properties and methods from other objects.</a:t>
            </a:r>
            <a:endParaRPr sz="1800">
              <a:latin typeface="Roboto"/>
              <a:ea typeface="Roboto"/>
              <a:cs typeface="Roboto"/>
              <a:sym typeface="Roboto"/>
            </a:endParaRPr>
          </a:p>
        </p:txBody>
      </p:sp>
      <p:grpSp>
        <p:nvGrpSpPr>
          <p:cNvPr id="956" name="Google Shape;956;p76"/>
          <p:cNvGrpSpPr/>
          <p:nvPr/>
        </p:nvGrpSpPr>
        <p:grpSpPr>
          <a:xfrm>
            <a:off x="6134081" y="1269653"/>
            <a:ext cx="533372" cy="533480"/>
            <a:chOff x="457200" y="1378813"/>
            <a:chExt cx="695400" cy="695450"/>
          </a:xfrm>
        </p:grpSpPr>
        <p:sp>
          <p:nvSpPr>
            <p:cNvPr id="957" name="Google Shape;957;p76"/>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58" name="Google Shape;958;p76"/>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959" name="Google Shape;959;p76"/>
          <p:cNvSpPr/>
          <p:nvPr/>
        </p:nvSpPr>
        <p:spPr>
          <a:xfrm flipH="1">
            <a:off x="6401175" y="18623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6"/>
          <p:cNvSpPr txBox="1">
            <a:spLocks noGrp="1"/>
          </p:cNvSpPr>
          <p:nvPr>
            <p:ph type="subTitle" idx="3"/>
          </p:nvPr>
        </p:nvSpPr>
        <p:spPr>
          <a:xfrm>
            <a:off x="6401175" y="18623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800">
                <a:latin typeface="Roboto"/>
                <a:ea typeface="Roboto"/>
                <a:cs typeface="Roboto"/>
                <a:sym typeface="Roboto"/>
              </a:rPr>
              <a:t>Multiple objects can be created from the same blueprint classes </a:t>
            </a:r>
            <a:br>
              <a:rPr lang="en" sz="1800">
                <a:latin typeface="Roboto"/>
                <a:ea typeface="Roboto"/>
                <a:cs typeface="Roboto"/>
                <a:sym typeface="Roboto"/>
              </a:rPr>
            </a:br>
            <a:r>
              <a:rPr lang="en" sz="1800">
                <a:latin typeface="Roboto"/>
                <a:ea typeface="Roboto"/>
                <a:cs typeface="Roboto"/>
                <a:sym typeface="Roboto"/>
              </a:rPr>
              <a:t>or constructor functions.</a:t>
            </a:r>
            <a:endParaRPr sz="18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800">
              <a:latin typeface="Roboto"/>
              <a:ea typeface="Roboto"/>
              <a:cs typeface="Roboto"/>
              <a:sym typeface="Roboto"/>
            </a:endParaRPr>
          </a:p>
          <a:p>
            <a:pPr marL="0" lvl="0" indent="0" algn="l" rtl="0">
              <a:lnSpc>
                <a:spcPct val="115000"/>
              </a:lnSpc>
              <a:spcBef>
                <a:spcPts val="0"/>
              </a:spcBef>
              <a:spcAft>
                <a:spcPts val="0"/>
              </a:spcAft>
              <a:buNone/>
            </a:pPr>
            <a:endParaRPr sz="1800">
              <a:latin typeface="Roboto"/>
              <a:ea typeface="Roboto"/>
              <a:cs typeface="Roboto"/>
              <a:sym typeface="Robot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4"/>
        <p:cNvGrpSpPr/>
        <p:nvPr/>
      </p:nvGrpSpPr>
      <p:grpSpPr>
        <a:xfrm>
          <a:off x="0" y="0"/>
          <a:ext cx="0" cy="0"/>
          <a:chOff x="0" y="0"/>
          <a:chExt cx="0" cy="0"/>
        </a:xfrm>
      </p:grpSpPr>
      <p:sp>
        <p:nvSpPr>
          <p:cNvPr id="965" name="Google Shape;965;p77"/>
          <p:cNvSpPr txBox="1">
            <a:spLocks noGrp="1"/>
          </p:cNvSpPr>
          <p:nvPr>
            <p:ph type="title"/>
          </p:nvPr>
        </p:nvSpPr>
        <p:spPr>
          <a:xfrm>
            <a:off x="-200" y="275025"/>
            <a:ext cx="83988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How can objects help us manage SQL queries in JavaScript?</a:t>
            </a:r>
            <a:endParaRPr/>
          </a:p>
        </p:txBody>
      </p:sp>
      <p:sp>
        <p:nvSpPr>
          <p:cNvPr id="966" name="Google Shape;966;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0"/>
        <p:cNvGrpSpPr/>
        <p:nvPr/>
      </p:nvGrpSpPr>
      <p:grpSpPr>
        <a:xfrm>
          <a:off x="0" y="0"/>
          <a:ext cx="0" cy="0"/>
          <a:chOff x="0" y="0"/>
          <a:chExt cx="0" cy="0"/>
        </a:xfrm>
      </p:grpSpPr>
      <p:sp>
        <p:nvSpPr>
          <p:cNvPr id="971" name="Google Shape;971;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Objects and SQL</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972" name="Google Shape;972;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73" name="Google Shape;973;p78"/>
          <p:cNvSpPr/>
          <p:nvPr/>
        </p:nvSpPr>
        <p:spPr>
          <a:xfrm flipH="1">
            <a:off x="724275" y="18615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8"/>
          <p:cNvSpPr txBox="1">
            <a:spLocks noGrp="1"/>
          </p:cNvSpPr>
          <p:nvPr>
            <p:ph type="subTitle" idx="1"/>
          </p:nvPr>
        </p:nvSpPr>
        <p:spPr>
          <a:xfrm>
            <a:off x="724275" y="1861625"/>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We can set up object methods to run generic SQL queries based on the method’s parameters.</a:t>
            </a:r>
            <a:endParaRPr sz="1600">
              <a:latin typeface="Roboto"/>
              <a:ea typeface="Roboto"/>
              <a:cs typeface="Roboto"/>
              <a:sym typeface="Roboto"/>
            </a:endParaRPr>
          </a:p>
        </p:txBody>
      </p:sp>
      <p:grpSp>
        <p:nvGrpSpPr>
          <p:cNvPr id="975" name="Google Shape;975;p78"/>
          <p:cNvGrpSpPr/>
          <p:nvPr/>
        </p:nvGrpSpPr>
        <p:grpSpPr>
          <a:xfrm>
            <a:off x="457181" y="1268903"/>
            <a:ext cx="533372" cy="533480"/>
            <a:chOff x="457200" y="1378813"/>
            <a:chExt cx="695400" cy="695450"/>
          </a:xfrm>
        </p:grpSpPr>
        <p:sp>
          <p:nvSpPr>
            <p:cNvPr id="976" name="Google Shape;976;p7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977" name="Google Shape;977;p78"/>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 name="Google Shape;978;p78"/>
          <p:cNvGrpSpPr/>
          <p:nvPr/>
        </p:nvGrpSpPr>
        <p:grpSpPr>
          <a:xfrm>
            <a:off x="3228956" y="1268903"/>
            <a:ext cx="533372" cy="533480"/>
            <a:chOff x="457200" y="1378813"/>
            <a:chExt cx="695400" cy="695450"/>
          </a:xfrm>
        </p:grpSpPr>
        <p:sp>
          <p:nvSpPr>
            <p:cNvPr id="979" name="Google Shape;979;p7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980" name="Google Shape;980;p78"/>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981" name="Google Shape;981;p78"/>
          <p:cNvSpPr/>
          <p:nvPr/>
        </p:nvSpPr>
        <p:spPr>
          <a:xfrm flipH="1">
            <a:off x="3496050" y="18615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78"/>
          <p:cNvSpPr txBox="1">
            <a:spLocks noGrp="1"/>
          </p:cNvSpPr>
          <p:nvPr>
            <p:ph type="subTitle" idx="2"/>
          </p:nvPr>
        </p:nvSpPr>
        <p:spPr>
          <a:xfrm>
            <a:off x="3496050" y="186163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600">
                <a:latin typeface="Roboto"/>
                <a:ea typeface="Roboto"/>
                <a:cs typeface="Roboto"/>
                <a:sym typeface="Roboto"/>
              </a:rPr>
              <a:t>We can structure objects to mimic how the data is stored in the database, eliminating ambiguity.</a:t>
            </a:r>
            <a:endParaRPr sz="1600">
              <a:latin typeface="Roboto"/>
              <a:ea typeface="Roboto"/>
              <a:cs typeface="Roboto"/>
              <a:sym typeface="Roboto"/>
            </a:endParaRPr>
          </a:p>
        </p:txBody>
      </p:sp>
      <p:grpSp>
        <p:nvGrpSpPr>
          <p:cNvPr id="983" name="Google Shape;983;p78"/>
          <p:cNvGrpSpPr/>
          <p:nvPr/>
        </p:nvGrpSpPr>
        <p:grpSpPr>
          <a:xfrm>
            <a:off x="6134081" y="1269653"/>
            <a:ext cx="533372" cy="533480"/>
            <a:chOff x="457200" y="1378813"/>
            <a:chExt cx="695400" cy="695450"/>
          </a:xfrm>
        </p:grpSpPr>
        <p:sp>
          <p:nvSpPr>
            <p:cNvPr id="984" name="Google Shape;984;p78"/>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985" name="Google Shape;985;p78"/>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986" name="Google Shape;986;p78"/>
          <p:cNvSpPr/>
          <p:nvPr/>
        </p:nvSpPr>
        <p:spPr>
          <a:xfrm flipH="1">
            <a:off x="6401175" y="18623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78"/>
          <p:cNvSpPr txBox="1">
            <a:spLocks noGrp="1"/>
          </p:cNvSpPr>
          <p:nvPr>
            <p:ph type="subTitle" idx="3"/>
          </p:nvPr>
        </p:nvSpPr>
        <p:spPr>
          <a:xfrm>
            <a:off x="6401175" y="1862387"/>
            <a:ext cx="2371500" cy="26628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600">
                <a:latin typeface="Roboto"/>
                <a:ea typeface="Roboto"/>
                <a:cs typeface="Roboto"/>
                <a:sym typeface="Roboto"/>
              </a:rPr>
              <a:t>We can import objects into any </a:t>
            </a:r>
            <a:br>
              <a:rPr lang="en" sz="1600">
                <a:latin typeface="Roboto"/>
                <a:ea typeface="Roboto"/>
                <a:cs typeface="Roboto"/>
                <a:sym typeface="Roboto"/>
              </a:rPr>
            </a:br>
            <a:r>
              <a:rPr lang="en" sz="1600">
                <a:latin typeface="Roboto"/>
                <a:ea typeface="Roboto"/>
                <a:cs typeface="Roboto"/>
                <a:sym typeface="Roboto"/>
              </a:rPr>
              <a:t>other module that needs to execute its SQL queries.</a:t>
            </a:r>
            <a:endParaRPr sz="160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600">
              <a:latin typeface="Roboto"/>
              <a:ea typeface="Roboto"/>
              <a:cs typeface="Roboto"/>
              <a:sym typeface="Roboto"/>
            </a:endParaRPr>
          </a:p>
          <a:p>
            <a:pPr marL="0" lvl="0" indent="0" algn="l" rtl="0">
              <a:lnSpc>
                <a:spcPct val="115000"/>
              </a:lnSpc>
              <a:spcBef>
                <a:spcPts val="0"/>
              </a:spcBef>
              <a:spcAft>
                <a:spcPts val="0"/>
              </a:spcAft>
              <a:buNone/>
            </a:pPr>
            <a:endParaRPr sz="1600">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79"/>
          <p:cNvSpPr txBox="1">
            <a:spLocks noGrp="1"/>
          </p:cNvSpPr>
          <p:nvPr>
            <p:ph type="title"/>
          </p:nvPr>
        </p:nvSpPr>
        <p:spPr>
          <a:xfrm>
            <a:off x="-200" y="275025"/>
            <a:ext cx="80157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Is there a library that might already do this for us?</a:t>
            </a:r>
            <a:endParaRPr/>
          </a:p>
        </p:txBody>
      </p:sp>
      <p:sp>
        <p:nvSpPr>
          <p:cNvPr id="993" name="Google Shape;993;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397</Words>
  <Application>Microsoft Office PowerPoint</Application>
  <PresentationFormat>On-screen Show (16:9)</PresentationFormat>
  <Paragraphs>53</Paragraphs>
  <Slides>14</Slides>
  <Notes>14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14</vt:i4>
      </vt:variant>
    </vt:vector>
  </HeadingPairs>
  <TitlesOfParts>
    <vt:vector size="25" baseType="lpstr">
      <vt:lpstr>Arial</vt:lpstr>
      <vt:lpstr>Caveat</vt:lpstr>
      <vt:lpstr>Oswald</vt:lpstr>
      <vt:lpstr>Oswald Light</vt:lpstr>
      <vt:lpstr>Oswald Medium</vt:lpstr>
      <vt:lpstr>Roboto</vt:lpstr>
      <vt:lpstr>Roboto Light</vt:lpstr>
      <vt:lpstr>Roboto Medium</vt:lpstr>
      <vt:lpstr>Roboto Thin</vt:lpstr>
      <vt:lpstr>Simple Light</vt:lpstr>
      <vt:lpstr>Unbranded</vt:lpstr>
      <vt:lpstr>Object-Relational Mapping (ORM)</vt:lpstr>
      <vt:lpstr>What are some of the challenges  of using plain SQL in JavaScript?</vt:lpstr>
      <vt:lpstr>Challenges of SQL in JavaScript </vt:lpstr>
      <vt:lpstr>What is object-oriented programming? </vt:lpstr>
      <vt:lpstr>Object-Oriented Programming </vt:lpstr>
      <vt:lpstr>Object-Oriented Programming </vt:lpstr>
      <vt:lpstr>How can objects help us manage SQL queries in JavaScript?</vt:lpstr>
      <vt:lpstr>Objects and SQL </vt:lpstr>
      <vt:lpstr>Is there a library that might already do this for us?</vt:lpstr>
      <vt:lpstr>PowerPoint Presentation</vt:lpstr>
      <vt:lpstr>Sequelize</vt:lpstr>
      <vt:lpstr>How can we learn to use and implement Sequelize?</vt:lpstr>
      <vt:lpstr>Sequelize and other ORMs were created to make managing and using data easier, but they still come with a learning curve!</vt:lpstr>
      <vt:lpstr>How to Learn Sequelize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Object-Relational Mapping (ORM)</dc:title>
  <dc:creator>Benjamin Machock</dc:creator>
  <cp:lastModifiedBy>Benjamin Machock</cp:lastModifiedBy>
  <cp:revision>2</cp:revision>
  <dcterms:modified xsi:type="dcterms:W3CDTF">2023-09-27T14:56:22Z</dcterms:modified>
</cp:coreProperties>
</file>